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8" r:id="rId4"/>
    <p:sldId id="260" r:id="rId5"/>
    <p:sldId id="259" r:id="rId6"/>
    <p:sldId id="266" r:id="rId7"/>
    <p:sldId id="261" r:id="rId8"/>
    <p:sldId id="264" r:id="rId9"/>
    <p:sldId id="263" r:id="rId10"/>
    <p:sldId id="268" r:id="rId11"/>
    <p:sldId id="267" r:id="rId12"/>
    <p:sldId id="26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818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278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70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279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836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9906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7369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951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935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172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286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052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152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327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484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365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6857D-BDDE-44DD-8BFC-FF648DD12CCC}" type="datetimeFigureOut">
              <a:rPr lang="x-none" smtClean="0"/>
              <a:t>16.12.2024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DF31A3-17D2-4CC1-9F6A-12811E5E39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730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5CD7BF-D61E-C43C-B97A-05EB5066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21" t="14478" r="33155" b="2983"/>
          <a:stretch/>
        </p:blipFill>
        <p:spPr>
          <a:xfrm>
            <a:off x="683580" y="443885"/>
            <a:ext cx="4391287" cy="5736702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5E96093-258A-A670-6042-038238409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7476"/>
            <a:ext cx="4391287" cy="56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9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2221CB88-5317-21F9-24DF-8BCB844739F4}"/>
              </a:ext>
            </a:extLst>
          </p:cNvPr>
          <p:cNvSpPr txBox="1">
            <a:spLocks/>
          </p:cNvSpPr>
          <p:nvPr/>
        </p:nvSpPr>
        <p:spPr>
          <a:xfrm>
            <a:off x="307297" y="316022"/>
            <a:ext cx="7766936" cy="10968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4400" b="1" dirty="0">
                <a:solidFill>
                  <a:srgbClr val="264D9A"/>
                </a:solidFill>
              </a:rPr>
              <a:t>Рэдагаванне</a:t>
            </a:r>
            <a:r>
              <a:rPr lang="ru-RU" sz="4400" b="1" dirty="0">
                <a:solidFill>
                  <a:srgbClr val="264D9A"/>
                </a:solidFill>
              </a:rPr>
              <a:t> </a:t>
            </a:r>
            <a:r>
              <a:rPr lang="be-BY" sz="4400" b="1" dirty="0">
                <a:solidFill>
                  <a:srgbClr val="264D9A"/>
                </a:solidFill>
              </a:rPr>
              <a:t>тэксту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5383" y="1412921"/>
            <a:ext cx="9164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Рэдагаваннем называюць змяненне зместу тэксту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1094" y="2395971"/>
            <a:ext cx="815836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Асноўныя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дзеянні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 </a:t>
            </a:r>
            <a:r>
              <a:rPr lang="be-BY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рэдагаванню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  </a:t>
            </a:r>
          </a:p>
          <a:p>
            <a:pPr indent="3224213">
              <a:lnSpc>
                <a:spcPct val="150000"/>
              </a:lnSpc>
            </a:pPr>
            <a:r>
              <a:rPr lang="be-BY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устаўляць сімвал;   </a:t>
            </a:r>
          </a:p>
          <a:p>
            <a:pPr indent="3224213">
              <a:lnSpc>
                <a:spcPct val="150000"/>
              </a:lnSpc>
            </a:pPr>
            <a:r>
              <a:rPr lang="be-BY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выдаляць сімвал;   </a:t>
            </a:r>
          </a:p>
          <a:p>
            <a:pPr indent="3224213">
              <a:lnSpc>
                <a:spcPct val="150000"/>
              </a:lnSpc>
            </a:pPr>
            <a:r>
              <a:rPr lang="be-BY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замяняць сімвал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39668" r="16244" b="35338"/>
          <a:stretch/>
        </p:blipFill>
        <p:spPr bwMode="auto">
          <a:xfrm>
            <a:off x="706159" y="3489158"/>
            <a:ext cx="3484606" cy="2285999"/>
          </a:xfrm>
          <a:prstGeom prst="round2DiagRect">
            <a:avLst>
              <a:gd name="adj1" fmla="val 13094"/>
              <a:gd name="adj2" fmla="val 2070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20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49C856-FCC6-1C34-55FA-65ED46EC82D0}"/>
              </a:ext>
            </a:extLst>
          </p:cNvPr>
          <p:cNvSpPr txBox="1"/>
          <p:nvPr/>
        </p:nvSpPr>
        <p:spPr>
          <a:xfrm>
            <a:off x="812307" y="374611"/>
            <a:ext cx="8100874" cy="5533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be-BY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Гуляць на вуліц</a:t>
            </a:r>
            <a:r>
              <a:rPr lang="be-BY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be-BY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сказаў сястрэ, служыць Радзіме, жыць у вёс</a:t>
            </a:r>
            <a:r>
              <a:rPr lang="be-BY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цы</a:t>
            </a:r>
            <a:r>
              <a:rPr lang="be-BY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роднай зямлі, дом пры дарозе, радавацца удачы, трымаць у руцэ, аб’явіць падзяку ткачысе, плыць на крызе.</a:t>
            </a:r>
            <a:endParaRPr lang="x-none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7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C897B61-8529-11B5-A255-53D8BF21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175"/>
            <a:ext cx="11210909" cy="70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88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E7302-30EF-52B9-2B3F-2E3BCBA9E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06" y="1160865"/>
            <a:ext cx="7766936" cy="1646302"/>
          </a:xfrm>
        </p:spPr>
        <p:txBody>
          <a:bodyPr/>
          <a:lstStyle/>
          <a:p>
            <a:pPr algn="l"/>
            <a:r>
              <a:rPr lang="be-BY" sz="4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Дамашняе заданне</a:t>
            </a:r>
            <a:endParaRPr lang="x-none" sz="13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D80DD-D880-E52D-85E3-D42D0EF4B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984" y="3649009"/>
            <a:ext cx="10431263" cy="2048126"/>
          </a:xfrm>
        </p:spPr>
        <p:txBody>
          <a:bodyPr>
            <a:normAutofit fontScale="92500"/>
          </a:bodyPr>
          <a:lstStyle/>
          <a:p>
            <a:pPr algn="l"/>
            <a:r>
              <a:rPr lang="be-BY" sz="5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 беларускай мове   § 32 практ. 200</a:t>
            </a:r>
          </a:p>
          <a:p>
            <a:pPr algn="l"/>
            <a:r>
              <a:rPr lang="be-BY" sz="5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 iнфарматыцы § 10</a:t>
            </a:r>
            <a:endParaRPr lang="x-none" sz="5400" dirty="0">
              <a:solidFill>
                <a:srgbClr val="002060"/>
              </a:solidFill>
            </a:endParaRP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45" b="100000" l="518" r="45756">
                        <a14:foregroundMark x1="25466" y1="4918" x2="25466" y2="4918"/>
                        <a14:foregroundMark x1="37578" y1="7923" x2="37578" y2="7923"/>
                        <a14:foregroundMark x1="38613" y1="12295" x2="38613" y2="12295"/>
                        <a14:foregroundMark x1="36439" y1="9016" x2="36439" y2="9016"/>
                        <a14:foregroundMark x1="38923" y1="18579" x2="38923" y2="18579"/>
                        <a14:foregroundMark x1="42754" y1="72404" x2="42754" y2="72404"/>
                        <a14:foregroundMark x1="39441" y1="72404" x2="39441" y2="72404"/>
                        <a14:foregroundMark x1="30642" y1="68306" x2="30642" y2="68306"/>
                        <a14:foregroundMark x1="6108" y1="53279" x2="6108" y2="53279"/>
                        <a14:foregroundMark x1="2174" y1="57377" x2="2174" y2="57377"/>
                        <a14:foregroundMark x1="6418" y1="32514" x2="6418" y2="32514"/>
                        <a14:foregroundMark x1="2795" y1="39344" x2="2795" y2="39344"/>
                        <a14:foregroundMark x1="2795" y1="43169" x2="2795" y2="43169"/>
                        <a14:foregroundMark x1="6936" y1="48087" x2="6936" y2="48087"/>
                        <a14:foregroundMark x1="28778" y1="84426" x2="28778" y2="84426"/>
                        <a14:foregroundMark x1="32712" y1="80328" x2="32712" y2="80328"/>
                        <a14:foregroundMark x1="41615" y1="68033" x2="41615" y2="68033"/>
                        <a14:foregroundMark x1="2381" y1="33607" x2="2381" y2="33607"/>
                        <a14:foregroundMark x1="1967" y1="26503" x2="1967" y2="26503"/>
                        <a14:foregroundMark x1="44410" y1="66940" x2="44410" y2="66940"/>
                        <a14:foregroundMark x1="39337" y1="64754" x2="39337" y2="64754"/>
                        <a14:backgroundMark x1="37681" y1="61202" x2="37681" y2="61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237"/>
          <a:stretch/>
        </p:blipFill>
        <p:spPr bwMode="auto">
          <a:xfrm flipH="1">
            <a:off x="6774114" y="312738"/>
            <a:ext cx="4210718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01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C438F-CD21-9DD5-451E-2AE4AA604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256" y="622341"/>
            <a:ext cx="10839635" cy="2806659"/>
          </a:xfrm>
        </p:spPr>
        <p:txBody>
          <a:bodyPr/>
          <a:lstStyle/>
          <a:p>
            <a:pPr algn="l"/>
            <a:r>
              <a:rPr lang="be-BY" sz="48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4800" spc="-5" dirty="0" err="1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равапіс</a:t>
            </a:r>
            <a:r>
              <a:rPr lang="ru-RU" sz="4800" spc="-5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канчаткаў</a:t>
            </a:r>
            <a:r>
              <a:rPr lang="ru-RU" sz="48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назоўнікаў</a:t>
            </a:r>
            <a:r>
              <a:rPr lang="ru-RU" sz="48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48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1-га</a:t>
            </a:r>
            <a:r>
              <a:rPr lang="ru-RU" sz="4800" spc="5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скланення</a:t>
            </a:r>
            <a:r>
              <a:rPr lang="ru-RU" sz="48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48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(у</a:t>
            </a:r>
            <a:r>
              <a:rPr lang="ru-RU" sz="4800" spc="-35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давальнымі</a:t>
            </a:r>
            <a:r>
              <a:rPr lang="ru-RU" sz="48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месным</a:t>
            </a:r>
            <a:r>
              <a:rPr lang="ru-RU" sz="48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склонах</a:t>
            </a:r>
            <a:r>
              <a:rPr lang="ru-RU" sz="4800" spc="65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4800" spc="65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 err="1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адзіночнага</a:t>
            </a:r>
            <a:r>
              <a:rPr lang="ru-RU" sz="4800" spc="-175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ліку</a:t>
            </a:r>
            <a:r>
              <a:rPr lang="ru-RU" sz="48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x-none" sz="4800" dirty="0">
              <a:solidFill>
                <a:srgbClr val="264D9A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21CB88-5317-21F9-24DF-8BCB84473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1266" y="4539106"/>
            <a:ext cx="7766936" cy="1096899"/>
          </a:xfrm>
        </p:spPr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264D9A"/>
                </a:solidFill>
              </a:rPr>
              <a:t>Рэдагаванне</a:t>
            </a:r>
            <a:r>
              <a:rPr lang="ru-RU" sz="5400" b="1" dirty="0">
                <a:solidFill>
                  <a:srgbClr val="264D9A"/>
                </a:solidFill>
              </a:rPr>
              <a:t> </a:t>
            </a:r>
            <a:r>
              <a:rPr lang="ru-RU" sz="5400" b="1" dirty="0" err="1">
                <a:solidFill>
                  <a:srgbClr val="264D9A"/>
                </a:solidFill>
              </a:rPr>
              <a:t>тэксту</a:t>
            </a:r>
            <a:endParaRPr lang="x-none" sz="5400" b="1" dirty="0">
              <a:solidFill>
                <a:srgbClr val="264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58192-3A68-AAF3-03F3-CEAF57E5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00" y="3241475"/>
            <a:ext cx="8120436" cy="1610174"/>
          </a:xfrm>
        </p:spPr>
        <p:txBody>
          <a:bodyPr>
            <a:normAutofit/>
          </a:bodyPr>
          <a:lstStyle/>
          <a:p>
            <a:r>
              <a:rPr lang="be-BY" sz="8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 ведаць: 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3BF61F-C74C-EAC0-73AB-1E3B37B7F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00" y="4851649"/>
            <a:ext cx="8883916" cy="14259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be-BY" sz="8000" dirty="0">
                <a:solidFill>
                  <a:schemeClr val="accent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Буду ўмець:</a:t>
            </a:r>
            <a:endParaRPr lang="x-none" sz="8000" dirty="0">
              <a:solidFill>
                <a:schemeClr val="accent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0A490F6-CAC7-70FE-2448-2564E71823ED}"/>
              </a:ext>
            </a:extLst>
          </p:cNvPr>
          <p:cNvSpPr txBox="1">
            <a:spLocks/>
          </p:cNvSpPr>
          <p:nvPr/>
        </p:nvSpPr>
        <p:spPr>
          <a:xfrm>
            <a:off x="676182" y="134069"/>
            <a:ext cx="10839635" cy="28066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e-BY" sz="4800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4800" spc="-5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равапіс </a:t>
            </a:r>
            <a:r>
              <a:rPr lang="ru-RU" sz="4800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канчаткаў назоўнікаў </a:t>
            </a:r>
            <a:br>
              <a:rPr lang="ru-RU" sz="4800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1-га</a:t>
            </a:r>
            <a:r>
              <a:rPr lang="ru-RU" sz="4800" spc="5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скланення </a:t>
            </a:r>
            <a:br>
              <a:rPr lang="ru-RU" sz="4800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(у</a:t>
            </a:r>
            <a:r>
              <a:rPr lang="ru-RU" sz="4800" spc="-35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давальнымі месным склонах</a:t>
            </a:r>
            <a:r>
              <a:rPr lang="ru-RU" sz="4800" spc="65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4800" spc="65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адзіночнага</a:t>
            </a:r>
            <a:r>
              <a:rPr lang="ru-RU" sz="4800" spc="-175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>
                <a:solidFill>
                  <a:srgbClr val="264D9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ліку)</a:t>
            </a:r>
            <a:endParaRPr lang="x-none" sz="4800" dirty="0">
              <a:solidFill>
                <a:srgbClr val="264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2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FB49DA-7EE5-1804-8283-CBBEC2939E0C}"/>
              </a:ext>
            </a:extLst>
          </p:cNvPr>
          <p:cNvSpPr txBox="1">
            <a:spLocks/>
          </p:cNvSpPr>
          <p:nvPr/>
        </p:nvSpPr>
        <p:spPr>
          <a:xfrm>
            <a:off x="411004" y="822663"/>
            <a:ext cx="10845882" cy="31989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e-BY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 ведаць: </a:t>
            </a:r>
          </a:p>
          <a:p>
            <a:br>
              <a:rPr lang="be-BY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e-BY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асаблівасці змянення назоўнікаў 1-га</a:t>
            </a:r>
            <a:r>
              <a:rPr lang="be-BY" spc="5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скланення</a:t>
            </a:r>
            <a:br>
              <a:rPr lang="x-none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0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54244-DE26-BE0A-55F5-E30D8B52C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945CF-E306-1F90-2012-7B515A24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82" y="600723"/>
            <a:ext cx="10845882" cy="1320800"/>
          </a:xfrm>
        </p:spPr>
        <p:txBody>
          <a:bodyPr>
            <a:normAutofit fontScale="90000"/>
          </a:bodyPr>
          <a:lstStyle/>
          <a:p>
            <a:r>
              <a:rPr lang="be-BY" sz="360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 ведаць: </a:t>
            </a:r>
            <a:br>
              <a:rPr lang="be-BY" sz="360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be-BY" sz="36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e-BY" sz="36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асаблівасці змянення назоўнікаў 1-га</a:t>
            </a:r>
            <a:r>
              <a:rPr lang="be-BY" sz="3600" spc="5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36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скланення</a:t>
            </a:r>
            <a:br>
              <a:rPr lang="x-none" sz="36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B93A59-CD7F-BF4B-2118-3325CEC2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82" y="3162286"/>
            <a:ext cx="8596668" cy="3094991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be-BY" sz="320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 ўмець: </a:t>
            </a:r>
            <a:r>
              <a:rPr lang="be-BY" sz="32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выбіраць правільны канчатак назоўнікаў 1-га скланення ў Д.і М. склонах, рэдагаваць тэкст у праграм</a:t>
            </a:r>
            <a:r>
              <a:rPr lang="be-BY" sz="32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be-BY" sz="32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be-BY" sz="32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758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DA043-953F-F820-2EEF-B779F5C91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83" y="683582"/>
            <a:ext cx="10315852" cy="4882717"/>
          </a:xfrm>
        </p:spPr>
        <p:txBody>
          <a:bodyPr/>
          <a:lstStyle/>
          <a:p>
            <a:pPr algn="ctr"/>
            <a:r>
              <a:rPr lang="ru-RU" sz="8800" dirty="0" err="1">
                <a:latin typeface="Monotype Corsiva" panose="03010101010201010101" pitchFamily="66" charset="0"/>
              </a:rPr>
              <a:t>Пятага</a:t>
            </a:r>
            <a:r>
              <a:rPr lang="ru-RU" sz="8800" dirty="0">
                <a:latin typeface="Monotype Corsiva" panose="03010101010201010101" pitchFamily="66" charset="0"/>
              </a:rPr>
              <a:t> </a:t>
            </a:r>
            <a:r>
              <a:rPr lang="ru-RU" sz="8800" dirty="0" err="1">
                <a:latin typeface="Monotype Corsiva" panose="03010101010201010101" pitchFamily="66" charset="0"/>
              </a:rPr>
              <a:t>снежня</a:t>
            </a:r>
            <a:br>
              <a:rPr lang="ru-RU" sz="8800" dirty="0">
                <a:latin typeface="Monotype Corsiva" panose="03010101010201010101" pitchFamily="66" charset="0"/>
              </a:rPr>
            </a:br>
            <a:r>
              <a:rPr lang="ru-RU" sz="8800" dirty="0" err="1">
                <a:latin typeface="Monotype Corsiva" panose="03010101010201010101" pitchFamily="66" charset="0"/>
              </a:rPr>
              <a:t>Класная</a:t>
            </a:r>
            <a:r>
              <a:rPr lang="ru-RU" sz="8800" dirty="0">
                <a:latin typeface="Monotype Corsiva" panose="03010101010201010101" pitchFamily="66" charset="0"/>
              </a:rPr>
              <a:t> работа</a:t>
            </a:r>
            <a:br>
              <a:rPr lang="x-none" dirty="0"/>
            </a:br>
            <a:r>
              <a:rPr lang="be-BY" sz="54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5400" spc="-5" dirty="0" err="1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равапіс</a:t>
            </a:r>
            <a:r>
              <a:rPr lang="ru-RU" sz="5400" spc="-5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dirty="0" err="1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канчаткаў</a:t>
            </a:r>
            <a:r>
              <a:rPr lang="ru-RU" sz="54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dirty="0" err="1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назоўнікаў</a:t>
            </a:r>
            <a:r>
              <a:rPr lang="ru-RU" sz="54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54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5400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1-га</a:t>
            </a:r>
            <a:r>
              <a:rPr lang="ru-RU" sz="5400" spc="5" dirty="0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dirty="0" err="1">
                <a:solidFill>
                  <a:srgbClr val="264D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скланення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5764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23259-6E1D-1947-D1F1-11750404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934" y="79899"/>
            <a:ext cx="6584068" cy="652508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ru-RU" sz="2000" b="1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Яўгенія</a:t>
            </a:r>
            <a:r>
              <a:rPr lang="ru-RU" sz="2000" b="1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Янішчыц</a:t>
            </a:r>
            <a:br>
              <a:rPr lang="x-none" sz="20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be-BY" sz="4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x-non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Чую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тваю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жаўруковую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музыку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скошаных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травах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мурожных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Мова! Як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сонца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маё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беларускае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свецішся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словам кожным.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Цябе і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заворвалі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закопвалі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ўсё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нашы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продкі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гора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Данеслі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нас цябе,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родную,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цёплую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Жывую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непаўторную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калі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ты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мяне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толькі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паклічаш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Памру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цябе без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енку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Нашу я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любоў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цябе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вялікую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сэрцы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сваім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маленькім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x-non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2855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42BD9-57D8-2770-4FD5-E359CBD3E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7D62335-C959-89DE-3437-7D65F750B13C}"/>
              </a:ext>
            </a:extLst>
          </p:cNvPr>
          <p:cNvSpPr txBox="1">
            <a:spLocks/>
          </p:cNvSpPr>
          <p:nvPr/>
        </p:nvSpPr>
        <p:spPr>
          <a:xfrm>
            <a:off x="2689934" y="79899"/>
            <a:ext cx="6584068" cy="652508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Яўгенія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Янішчыц</a:t>
            </a:r>
            <a:br>
              <a:rPr lang="x-none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be-BY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x-non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Чую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тваю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жаўруковую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музыку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скошаных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травах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мурожных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Як </a:t>
            </a:r>
            <a:r>
              <a:rPr lang="ru-RU" sz="2200" dirty="0" err="1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сонца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маё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беларускае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свецішся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словам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кожным.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Цябе і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заворвалі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закопвалі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ўсё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нашы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продкі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гора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Данеслі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нас цябе,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родную,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цёплую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Жывую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непаўторную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калі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ты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мяне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толькі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паклічаш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Памру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цябе без </a:t>
            </a:r>
            <a:r>
              <a:rPr lang="ru-RU" sz="2200" dirty="0" err="1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енку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Нашу я </a:t>
            </a:r>
            <a:r>
              <a:rPr lang="ru-RU" sz="2200" dirty="0" err="1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любоў</a:t>
            </a:r>
            <a: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цябе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вялікую</a:t>
            </a:r>
            <a:br>
              <a:rPr lang="x-none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err="1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сэрцы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сваім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маленькім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x-non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4623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0E3C2-906B-7D67-21B4-F4C69DEEB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FED6B6C-7519-45AF-09CD-7A46C9F03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713321"/>
              </p:ext>
            </p:extLst>
          </p:nvPr>
        </p:nvGraphicFramePr>
        <p:xfrm>
          <a:off x="432046" y="433076"/>
          <a:ext cx="11327907" cy="599184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731799">
                  <a:extLst>
                    <a:ext uri="{9D8B030D-6E8A-4147-A177-3AD203B41FA5}">
                      <a16:colId xmlns:a16="http://schemas.microsoft.com/office/drawing/2014/main" val="413342593"/>
                    </a:ext>
                  </a:extLst>
                </a:gridCol>
                <a:gridCol w="3036164">
                  <a:extLst>
                    <a:ext uri="{9D8B030D-6E8A-4147-A177-3AD203B41FA5}">
                      <a16:colId xmlns:a16="http://schemas.microsoft.com/office/drawing/2014/main" val="1179916881"/>
                    </a:ext>
                  </a:extLst>
                </a:gridCol>
                <a:gridCol w="3559944">
                  <a:extLst>
                    <a:ext uri="{9D8B030D-6E8A-4147-A177-3AD203B41FA5}">
                      <a16:colId xmlns:a16="http://schemas.microsoft.com/office/drawing/2014/main" val="2519998694"/>
                    </a:ext>
                  </a:extLst>
                </a:gridCol>
              </a:tblGrid>
              <a:tr h="73822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Тып асновы</a:t>
                      </a:r>
                      <a:endParaRPr lang="x-none" sz="3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канчатак</a:t>
                      </a:r>
                      <a:endParaRPr lang="x-none" sz="3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e-BY" sz="3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прыклад</a:t>
                      </a:r>
                      <a:endParaRPr lang="x-none" sz="3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632337"/>
                  </a:ext>
                </a:extLst>
              </a:tr>
              <a:tr h="66582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rgbClr val="7030A0"/>
                          </a:solidFill>
                          <a:effectLst/>
                        </a:rPr>
                        <a:t>На цвёрды</a:t>
                      </a:r>
                      <a:endParaRPr lang="x-none" sz="3600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е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бярозе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5468817"/>
                  </a:ext>
                </a:extLst>
              </a:tr>
              <a:tr h="76348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rgbClr val="7030A0"/>
                          </a:solidFill>
                          <a:effectLst/>
                        </a:rPr>
                        <a:t>На мяккі </a:t>
                      </a:r>
                      <a:endParaRPr lang="x-none" sz="3600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і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вішні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875095"/>
                  </a:ext>
                </a:extLst>
              </a:tr>
              <a:tr h="71021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rgbClr val="7030A0"/>
                          </a:solidFill>
                          <a:effectLst/>
                        </a:rPr>
                        <a:t>На зацвярдзелы</a:t>
                      </a:r>
                      <a:endParaRPr lang="x-none" sz="3600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ы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ружы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27404"/>
                  </a:ext>
                </a:extLst>
              </a:tr>
              <a:tr h="303429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rgbClr val="7030A0"/>
                          </a:solidFill>
                          <a:effectLst/>
                        </a:rPr>
                        <a:t>На г-, к-, х-</a:t>
                      </a:r>
                      <a:endParaRPr lang="x-none" sz="3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rgbClr val="7030A0"/>
                          </a:solidFill>
                          <a:effectLst/>
                        </a:rPr>
                        <a:t>г//з</a:t>
                      </a:r>
                      <a:endParaRPr lang="x-none" sz="3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rgbClr val="7030A0"/>
                          </a:solidFill>
                          <a:effectLst/>
                        </a:rPr>
                        <a:t>х//с</a:t>
                      </a:r>
                      <a:endParaRPr lang="x-none" sz="3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rgbClr val="7030A0"/>
                          </a:solidFill>
                          <a:effectLst/>
                        </a:rPr>
                        <a:t>к//ц</a:t>
                      </a:r>
                      <a:endParaRPr lang="x-none" sz="3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x-none" sz="3600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е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ы</a:t>
                      </a: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, Э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назе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страсе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рЭчцы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e-BY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руцЭ</a:t>
                      </a:r>
                      <a:endParaRPr lang="x-none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30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6815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153</TotalTime>
  <Words>430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Monotype Corsiva</vt:lpstr>
      <vt:lpstr>Times New Roman</vt:lpstr>
      <vt:lpstr>Trebuchet MS</vt:lpstr>
      <vt:lpstr>Wingdings 3</vt:lpstr>
      <vt:lpstr>Аспект</vt:lpstr>
      <vt:lpstr>Презентация PowerPoint</vt:lpstr>
      <vt:lpstr>Правапіс канчаткаў назоўнікаў  1-га скланення  (у давальнымі месным склонах  адзіночнага ліку)</vt:lpstr>
      <vt:lpstr>Буду ведаць: </vt:lpstr>
      <vt:lpstr>Презентация PowerPoint</vt:lpstr>
      <vt:lpstr>Буду ведаць:   асаблівасці змянення назоўнікаў 1-га скланення </vt:lpstr>
      <vt:lpstr>Пятага снежня Класная работа Правапіс канчаткаў назоўнікаў  1-га скланення</vt:lpstr>
      <vt:lpstr>         Яўгенія Янішчыц    Мова    Чую тваю жаўруковую музыку Ў скошаных травах мурожных, Мова! Як сонца маё        беларускае, Ты свецішся словам кожным. Цябе і заворвалі, і закопвалі. I ўсё ж нашы продкі праз гора Данеслі да нас цябе,        родную, цёплую, Жывую і непаўторную. I калі ты мяне толькі паклічаш, Памру за цябе без енку. Нашу я любоў да цябе        вялікую У сэрцы сваім маленькім.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Дамашняе заданне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2024-12-05T07:43:34Z</dcterms:created>
  <dcterms:modified xsi:type="dcterms:W3CDTF">2024-12-16T10:53:01Z</dcterms:modified>
</cp:coreProperties>
</file>